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9"/>
  </p:notesMasterIdLst>
  <p:sldIdLst>
    <p:sldId id="256" r:id="rId2"/>
    <p:sldId id="257" r:id="rId3"/>
    <p:sldId id="258" r:id="rId4"/>
    <p:sldId id="282" r:id="rId5"/>
    <p:sldId id="259" r:id="rId6"/>
    <p:sldId id="260" r:id="rId7"/>
    <p:sldId id="261" r:id="rId8"/>
    <p:sldId id="279" r:id="rId9"/>
    <p:sldId id="262" r:id="rId10"/>
    <p:sldId id="263" r:id="rId11"/>
    <p:sldId id="264" r:id="rId12"/>
    <p:sldId id="265" r:id="rId13"/>
    <p:sldId id="266" r:id="rId14"/>
    <p:sldId id="277" r:id="rId15"/>
    <p:sldId id="268" r:id="rId16"/>
    <p:sldId id="267" r:id="rId17"/>
    <p:sldId id="269" r:id="rId18"/>
    <p:sldId id="271" r:id="rId19"/>
    <p:sldId id="272" r:id="rId20"/>
    <p:sldId id="278" r:id="rId21"/>
    <p:sldId id="273" r:id="rId22"/>
    <p:sldId id="274" r:id="rId23"/>
    <p:sldId id="275" r:id="rId24"/>
    <p:sldId id="280" r:id="rId25"/>
    <p:sldId id="281" r:id="rId26"/>
    <p:sldId id="283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84624"/>
  </p:normalViewPr>
  <p:slideViewPr>
    <p:cSldViewPr snapToGrid="0">
      <p:cViewPr>
        <p:scale>
          <a:sx n="120" d="100"/>
          <a:sy n="120" d="100"/>
        </p:scale>
        <p:origin x="208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443B5-C992-48F4-A2CD-933B45E665D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80D1C7-8F64-47F8-B70F-E72BAFD4AADE}">
      <dgm:prSet/>
      <dgm:spPr/>
      <dgm:t>
        <a:bodyPr/>
        <a:lstStyle/>
        <a:p>
          <a:r>
            <a:rPr lang="en-US" dirty="0"/>
            <a:t>How do Ratings and Budget affect ROI?</a:t>
          </a:r>
        </a:p>
      </dgm:t>
    </dgm:pt>
    <dgm:pt modelId="{A76BC5AE-78D3-4BD0-AE00-E29783B35EDD}" type="parTrans" cxnId="{A2677FC3-3B2E-4D03-8D92-4BBF79455DD8}">
      <dgm:prSet/>
      <dgm:spPr/>
      <dgm:t>
        <a:bodyPr/>
        <a:lstStyle/>
        <a:p>
          <a:endParaRPr lang="en-US"/>
        </a:p>
      </dgm:t>
    </dgm:pt>
    <dgm:pt modelId="{8019F26F-63F0-4EA1-AF52-77F80E15CA89}" type="sibTrans" cxnId="{A2677FC3-3B2E-4D03-8D92-4BBF79455DD8}">
      <dgm:prSet/>
      <dgm:spPr/>
      <dgm:t>
        <a:bodyPr/>
        <a:lstStyle/>
        <a:p>
          <a:endParaRPr lang="en-US"/>
        </a:p>
      </dgm:t>
    </dgm:pt>
    <dgm:pt modelId="{EC95C75C-89BD-4FB7-927A-A718BF9BBDBD}">
      <dgm:prSet/>
      <dgm:spPr/>
      <dgm:t>
        <a:bodyPr/>
        <a:lstStyle/>
        <a:p>
          <a:r>
            <a:rPr lang="en-US" dirty="0"/>
            <a:t>How has movie runtime and genre popularity changed over time?</a:t>
          </a:r>
        </a:p>
      </dgm:t>
    </dgm:pt>
    <dgm:pt modelId="{133E9AAC-4948-4F2D-873E-D1A4B55F874F}" type="parTrans" cxnId="{AC6BA921-7BD3-44A4-854F-E37BC0923DA6}">
      <dgm:prSet/>
      <dgm:spPr/>
      <dgm:t>
        <a:bodyPr/>
        <a:lstStyle/>
        <a:p>
          <a:endParaRPr lang="en-US"/>
        </a:p>
      </dgm:t>
    </dgm:pt>
    <dgm:pt modelId="{C04D7ACD-AAA8-4CE5-B977-C479E0FF55FC}" type="sibTrans" cxnId="{AC6BA921-7BD3-44A4-854F-E37BC0923DA6}">
      <dgm:prSet/>
      <dgm:spPr/>
      <dgm:t>
        <a:bodyPr/>
        <a:lstStyle/>
        <a:p>
          <a:endParaRPr lang="en-US"/>
        </a:p>
      </dgm:t>
    </dgm:pt>
    <dgm:pt modelId="{1D1FA0B2-1349-4484-A773-8BFAD817FCB8}" type="pres">
      <dgm:prSet presAssocID="{83F443B5-C992-48F4-A2CD-933B45E665DD}" presName="root" presStyleCnt="0">
        <dgm:presLayoutVars>
          <dgm:dir/>
          <dgm:resizeHandles val="exact"/>
        </dgm:presLayoutVars>
      </dgm:prSet>
      <dgm:spPr/>
    </dgm:pt>
    <dgm:pt modelId="{7BBE6149-061F-4416-8F93-A40F6B58BD13}" type="pres">
      <dgm:prSet presAssocID="{F880D1C7-8F64-47F8-B70F-E72BAFD4AADE}" presName="compNode" presStyleCnt="0"/>
      <dgm:spPr/>
    </dgm:pt>
    <dgm:pt modelId="{49306C9E-610C-4765-B219-12C31E43CDFC}" type="pres">
      <dgm:prSet presAssocID="{F880D1C7-8F64-47F8-B70F-E72BAFD4AAD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3349D82A-E3FA-4C92-9697-5AD6B7FEAB5C}" type="pres">
      <dgm:prSet presAssocID="{F880D1C7-8F64-47F8-B70F-E72BAFD4AADE}" presName="spaceRect" presStyleCnt="0"/>
      <dgm:spPr/>
    </dgm:pt>
    <dgm:pt modelId="{3B35040A-D237-4299-A3A0-B5F31B9D9786}" type="pres">
      <dgm:prSet presAssocID="{F880D1C7-8F64-47F8-B70F-E72BAFD4AADE}" presName="textRect" presStyleLbl="revTx" presStyleIdx="0" presStyleCnt="2" custLinFactNeighborX="2744" custLinFactNeighborY="-44782">
        <dgm:presLayoutVars>
          <dgm:chMax val="1"/>
          <dgm:chPref val="1"/>
        </dgm:presLayoutVars>
      </dgm:prSet>
      <dgm:spPr/>
    </dgm:pt>
    <dgm:pt modelId="{97E83262-E5A7-406F-9AD3-15F94D20DB32}" type="pres">
      <dgm:prSet presAssocID="{8019F26F-63F0-4EA1-AF52-77F80E15CA89}" presName="sibTrans" presStyleCnt="0"/>
      <dgm:spPr/>
    </dgm:pt>
    <dgm:pt modelId="{1D5ECD84-45AC-4653-832C-82957AD0ED8D}" type="pres">
      <dgm:prSet presAssocID="{EC95C75C-89BD-4FB7-927A-A718BF9BBDBD}" presName="compNode" presStyleCnt="0"/>
      <dgm:spPr/>
    </dgm:pt>
    <dgm:pt modelId="{4553224C-3F73-47F9-9845-82ABE6DD78FA}" type="pres">
      <dgm:prSet presAssocID="{EC95C75C-89BD-4FB7-927A-A718BF9BBDB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47BC7F22-9419-4776-96C1-F915BFA300B3}" type="pres">
      <dgm:prSet presAssocID="{EC95C75C-89BD-4FB7-927A-A718BF9BBDBD}" presName="spaceRect" presStyleCnt="0"/>
      <dgm:spPr/>
    </dgm:pt>
    <dgm:pt modelId="{63368DBF-CEF1-4D0B-85F4-F315317B5507}" type="pres">
      <dgm:prSet presAssocID="{EC95C75C-89BD-4FB7-927A-A718BF9BBDBD}" presName="textRect" presStyleLbl="revTx" presStyleIdx="1" presStyleCnt="2" custScaleX="109979" custScaleY="163755" custLinFactNeighborX="-3724" custLinFactNeighborY="-41876">
        <dgm:presLayoutVars>
          <dgm:chMax val="1"/>
          <dgm:chPref val="1"/>
        </dgm:presLayoutVars>
      </dgm:prSet>
      <dgm:spPr/>
    </dgm:pt>
  </dgm:ptLst>
  <dgm:cxnLst>
    <dgm:cxn modelId="{AC6BA921-7BD3-44A4-854F-E37BC0923DA6}" srcId="{83F443B5-C992-48F4-A2CD-933B45E665DD}" destId="{EC95C75C-89BD-4FB7-927A-A718BF9BBDBD}" srcOrd="1" destOrd="0" parTransId="{133E9AAC-4948-4F2D-873E-D1A4B55F874F}" sibTransId="{C04D7ACD-AAA8-4CE5-B977-C479E0FF55FC}"/>
    <dgm:cxn modelId="{13833933-050D-4EDE-B123-EB2882A15E40}" type="presOf" srcId="{F880D1C7-8F64-47F8-B70F-E72BAFD4AADE}" destId="{3B35040A-D237-4299-A3A0-B5F31B9D9786}" srcOrd="0" destOrd="0" presId="urn:microsoft.com/office/officeart/2018/2/layout/IconLabelList"/>
    <dgm:cxn modelId="{9AE8FD82-085F-42C6-85DC-9C96EAD5E39D}" type="presOf" srcId="{EC95C75C-89BD-4FB7-927A-A718BF9BBDBD}" destId="{63368DBF-CEF1-4D0B-85F4-F315317B5507}" srcOrd="0" destOrd="0" presId="urn:microsoft.com/office/officeart/2018/2/layout/IconLabelList"/>
    <dgm:cxn modelId="{A2677FC3-3B2E-4D03-8D92-4BBF79455DD8}" srcId="{83F443B5-C992-48F4-A2CD-933B45E665DD}" destId="{F880D1C7-8F64-47F8-B70F-E72BAFD4AADE}" srcOrd="0" destOrd="0" parTransId="{A76BC5AE-78D3-4BD0-AE00-E29783B35EDD}" sibTransId="{8019F26F-63F0-4EA1-AF52-77F80E15CA89}"/>
    <dgm:cxn modelId="{A691CFE9-7697-4AD0-BB63-16FB59141058}" type="presOf" srcId="{83F443B5-C992-48F4-A2CD-933B45E665DD}" destId="{1D1FA0B2-1349-4484-A773-8BFAD817FCB8}" srcOrd="0" destOrd="0" presId="urn:microsoft.com/office/officeart/2018/2/layout/IconLabelList"/>
    <dgm:cxn modelId="{8BE77365-2016-4A55-8847-2319B5C69D66}" type="presParOf" srcId="{1D1FA0B2-1349-4484-A773-8BFAD817FCB8}" destId="{7BBE6149-061F-4416-8F93-A40F6B58BD13}" srcOrd="0" destOrd="0" presId="urn:microsoft.com/office/officeart/2018/2/layout/IconLabelList"/>
    <dgm:cxn modelId="{FC0E75E3-3D97-499C-BE33-B27B74394B15}" type="presParOf" srcId="{7BBE6149-061F-4416-8F93-A40F6B58BD13}" destId="{49306C9E-610C-4765-B219-12C31E43CDFC}" srcOrd="0" destOrd="0" presId="urn:microsoft.com/office/officeart/2018/2/layout/IconLabelList"/>
    <dgm:cxn modelId="{E6D5477B-9816-4788-8E9A-B8A6FD8B8AA0}" type="presParOf" srcId="{7BBE6149-061F-4416-8F93-A40F6B58BD13}" destId="{3349D82A-E3FA-4C92-9697-5AD6B7FEAB5C}" srcOrd="1" destOrd="0" presId="urn:microsoft.com/office/officeart/2018/2/layout/IconLabelList"/>
    <dgm:cxn modelId="{96683CF1-06E7-46E5-8E55-8ED17AC5AF1E}" type="presParOf" srcId="{7BBE6149-061F-4416-8F93-A40F6B58BD13}" destId="{3B35040A-D237-4299-A3A0-B5F31B9D9786}" srcOrd="2" destOrd="0" presId="urn:microsoft.com/office/officeart/2018/2/layout/IconLabelList"/>
    <dgm:cxn modelId="{19B68663-C4CC-4E0B-BF84-2EB6622FA3A4}" type="presParOf" srcId="{1D1FA0B2-1349-4484-A773-8BFAD817FCB8}" destId="{97E83262-E5A7-406F-9AD3-15F94D20DB32}" srcOrd="1" destOrd="0" presId="urn:microsoft.com/office/officeart/2018/2/layout/IconLabelList"/>
    <dgm:cxn modelId="{1EEDB076-7AD1-42B3-B198-3A57A8E337AA}" type="presParOf" srcId="{1D1FA0B2-1349-4484-A773-8BFAD817FCB8}" destId="{1D5ECD84-45AC-4653-832C-82957AD0ED8D}" srcOrd="2" destOrd="0" presId="urn:microsoft.com/office/officeart/2018/2/layout/IconLabelList"/>
    <dgm:cxn modelId="{F4C48ACC-CAA9-477D-AF8E-D4A524173AE8}" type="presParOf" srcId="{1D5ECD84-45AC-4653-832C-82957AD0ED8D}" destId="{4553224C-3F73-47F9-9845-82ABE6DD78FA}" srcOrd="0" destOrd="0" presId="urn:microsoft.com/office/officeart/2018/2/layout/IconLabelList"/>
    <dgm:cxn modelId="{86CB67BD-3AD9-43E0-8DB7-1CA4A1D6E9BB}" type="presParOf" srcId="{1D5ECD84-45AC-4653-832C-82957AD0ED8D}" destId="{47BC7F22-9419-4776-96C1-F915BFA300B3}" srcOrd="1" destOrd="0" presId="urn:microsoft.com/office/officeart/2018/2/layout/IconLabelList"/>
    <dgm:cxn modelId="{88FB1745-3BE9-4B99-B506-0A3A92C3AD28}" type="presParOf" srcId="{1D5ECD84-45AC-4653-832C-82957AD0ED8D}" destId="{63368DBF-CEF1-4D0B-85F4-F315317B550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06C9E-610C-4765-B219-12C31E43CDFC}">
      <dsp:nvSpPr>
        <dsp:cNvPr id="0" name=""/>
        <dsp:cNvSpPr/>
      </dsp:nvSpPr>
      <dsp:spPr>
        <a:xfrm>
          <a:off x="1227453" y="12651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5040A-D237-4299-A3A0-B5F31B9D9786}">
      <dsp:nvSpPr>
        <dsp:cNvPr id="0" name=""/>
        <dsp:cNvSpPr/>
      </dsp:nvSpPr>
      <dsp:spPr>
        <a:xfrm>
          <a:off x="157994" y="22184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do Ratings and Budget affect ROI?</a:t>
          </a:r>
        </a:p>
      </dsp:txBody>
      <dsp:txXfrm>
        <a:off x="157994" y="2218489"/>
        <a:ext cx="4320000" cy="720000"/>
      </dsp:txXfrm>
    </dsp:sp>
    <dsp:sp modelId="{4553224C-3F73-47F9-9845-82ABE6DD78FA}">
      <dsp:nvSpPr>
        <dsp:cNvPr id="0" name=""/>
        <dsp:cNvSpPr/>
      </dsp:nvSpPr>
      <dsp:spPr>
        <a:xfrm>
          <a:off x="6519000" y="1175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68DBF-CEF1-4D0B-85F4-F315317B5507}">
      <dsp:nvSpPr>
        <dsp:cNvPr id="0" name=""/>
        <dsp:cNvSpPr/>
      </dsp:nvSpPr>
      <dsp:spPr>
        <a:xfrm>
          <a:off x="4954576" y="1895135"/>
          <a:ext cx="4751092" cy="1179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has movie runtime and genre popularity changed over time?</a:t>
          </a:r>
        </a:p>
      </dsp:txBody>
      <dsp:txXfrm>
        <a:off x="4954576" y="1895135"/>
        <a:ext cx="4751092" cy="1179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E24E-8F63-6347-9B94-CAB947673C02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8171A-F6F4-6F43-8040-1256E0F61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5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  <a:buNone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Below: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01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1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74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Movie Runtime Statistics</a:t>
            </a:r>
          </a:p>
          <a:p>
            <a:r>
              <a:rPr lang="en-US" dirty="0"/>
              <a:t>Analysis of 677517 movies from 1900 to 2024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4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This confirms that the runtime decline isn't because theatrical movies are getting shorter - it's because the TMDB dataset includes an increasing proportion of short-form content after 2010. This coincides with: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200" b="0" dirty="0">
                <a:effectLst/>
              </a:rPr>
            </a:br>
            <a:r>
              <a:rPr lang="en-US" sz="1200" b="0" dirty="0">
                <a:effectLst/>
              </a:rPr>
              <a:t>The rise of streaming platforms that produce shorter content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International Content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The explosion of short films and web content being added to the database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The growth of TMDB itself (founded in 2008), which likely began including more non-theatrical content as it expanded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86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Here's the text from the image:</a:t>
            </a:r>
          </a:p>
          <a:p>
            <a:pPr>
              <a:buNone/>
            </a:pPr>
            <a:r>
              <a:rPr lang="en-US" dirty="0"/>
              <a:t>Dominant Genre by Decade: 1920s: Drama (35.6%) 1930s: Comedy (26.6%) 1940s: Drama (25.1%) 1950s: Drama (30.8%) 1960s: Drama (30.4%) 1970s: Drama (29.2%) 1980s: Drama (27.4%) 1990s: Drama (23.3%) 2000s: Drama (21.0%) 2010s: Drama (23.3%) 2020s: Drama (23.9%)</a:t>
            </a:r>
          </a:p>
          <a:p>
            <a:pPr>
              <a:buNone/>
            </a:pPr>
            <a:r>
              <a:rPr lang="en-US" dirty="0"/>
              <a:t>Overall Genre Trends (1920s to 2020s):</a:t>
            </a:r>
          </a:p>
          <a:p>
            <a:pPr>
              <a:buNone/>
            </a:pPr>
            <a:r>
              <a:rPr lang="en-US" dirty="0"/>
              <a:t>Growing Genres: Documentary: +16.0% Horror: +5.9% Thriller: +5.4%</a:t>
            </a:r>
          </a:p>
          <a:p>
            <a:r>
              <a:rPr lang="en-US" dirty="0"/>
              <a:t>Declining Genres: Romance: -4.6% Drama: -11.8% Comedy: -13.0%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Stacked Area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24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70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adding ideas to future work.</a:t>
            </a:r>
          </a:p>
          <a:p>
            <a:endParaRPr lang="en-US" dirty="0"/>
          </a:p>
          <a:p>
            <a:r>
              <a:rPr lang="en-US" dirty="0"/>
              <a:t>Digital competition idea</a:t>
            </a:r>
          </a:p>
          <a:p>
            <a:endParaRPr lang="en-US" dirty="0"/>
          </a:p>
          <a:p>
            <a:r>
              <a:rPr lang="en-US" dirty="0"/>
              <a:t>More countries for bubble?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Rating </a:t>
            </a:r>
            <a:r>
              <a:rPr lang="en-US" dirty="0" err="1"/>
              <a:t>treemap</a:t>
            </a:r>
            <a:r>
              <a:rPr lang="en-US" dirty="0"/>
              <a:t>, like the genre </a:t>
            </a:r>
            <a:r>
              <a:rPr lang="en-US" dirty="0" err="1"/>
              <a:t>treemap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Line graphs of countries over time, maybe per continent?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4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you are going to weave in geographic information over time: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0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actually misleading, because:</a:t>
            </a:r>
          </a:p>
          <a:p>
            <a:endParaRPr lang="en-US" dirty="0"/>
          </a:p>
          <a:p>
            <a:r>
              <a:rPr lang="en-US" dirty="0"/>
              <a:t>This is a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8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</a:pPr>
            <a:b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Explain Rating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1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  <a:buNone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Below: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04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Focus on growth from poor to excellent and uniqueness of excellent.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25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0" dirty="0">
                <a:effectLst/>
                <a:latin typeface="Menlo" panose="020B0609030804020204" pitchFamily="49" charset="0"/>
              </a:rPr>
              <a:t>This pattern suggests that excellent-rated films </a:t>
            </a:r>
            <a:r>
              <a:rPr lang="en-US" sz="1200" b="1" dirty="0">
                <a:effectLst/>
                <a:latin typeface="Menlo" panose="020B0609030804020204" pitchFamily="49" charset="0"/>
              </a:rPr>
              <a:t>are more efficient with their money</a:t>
            </a:r>
            <a:r>
              <a:rPr lang="en-US" sz="1200" b="0" dirty="0">
                <a:effectLst/>
                <a:latin typeface="Menlo" panose="020B0609030804020204" pitchFamily="49" charset="0"/>
              </a:rPr>
              <a:t>. They're able to produce higher-quality content with less budget, and the market responds positively to that quality, generating good revenue relative to what was spent.</a:t>
            </a:r>
          </a:p>
          <a:p>
            <a:pPr>
              <a:buNone/>
            </a:pPr>
            <a:r>
              <a:rPr lang="en-US" sz="1200" b="0" dirty="0">
                <a:effectLst/>
                <a:latin typeface="Menlo" panose="020B0609030804020204" pitchFamily="49" charset="0"/>
              </a:rPr>
              <a:t>Poor-rated films, on the other hand, seem to be t</a:t>
            </a:r>
            <a:r>
              <a:rPr lang="en-US" sz="1200" b="1" dirty="0">
                <a:effectLst/>
                <a:latin typeface="Menlo" panose="020B0609030804020204" pitchFamily="49" charset="0"/>
              </a:rPr>
              <a:t>hrowing more money at productions that audiences don't respond well to. </a:t>
            </a:r>
            <a:r>
              <a:rPr lang="en-US" sz="1200" b="0" dirty="0">
                <a:effectLst/>
                <a:latin typeface="Menlo" panose="020B0609030804020204" pitchFamily="49" charset="0"/>
              </a:rPr>
              <a:t>The higher budgets don't translate to better quality or audience reception, resulting in many of them failing to recoup their costs.</a:t>
            </a:r>
          </a:p>
          <a:p>
            <a:r>
              <a:rPr lang="en-US" sz="1200" b="0" dirty="0">
                <a:effectLst/>
                <a:latin typeface="Menlo" panose="020B0609030804020204" pitchFamily="49" charset="0"/>
              </a:rPr>
              <a:t>This illustrates an interesting phenomenon in filmmaking: higher budgets don't necessarily correlate with better quality. In fact, constraints sometimes force filmmakers to be more creative and focused, resulting in better-received films despite (or perhaps because of) lower budgets.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5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  <a:buNone/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Below:</a:t>
            </a:r>
          </a:p>
          <a:p>
            <a:pPr>
              <a:lnSpc>
                <a:spcPts val="270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Focus on size of bubbles in relation to ROI.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16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700"/>
              </a:lnSpc>
            </a:pP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Discuss how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contintents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compare against each other and how this is a subset of the dataset because of missing values (50%)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8171A-F6F4-6F43-8040-1256E0F61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9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1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7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13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50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01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93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44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8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4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8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27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6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0D860B6-CAA8-FC4D-B354-B64BFCD8BD1E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05F9FCB-2A62-C843-910A-A537B4E3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39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asaniczka/tmdb-movies-dataset-2023-930k-movi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95D8-A6A2-62B5-6C5F-07C9A568A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Project: TMDB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46AC8-68D0-11BE-C2A9-AB11DA3B6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36959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By Jorge A. Martinez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FCFA4B-7179-81B4-6A2F-E0FF9984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0" y="501650"/>
            <a:ext cx="9084930" cy="4224493"/>
          </a:xfrm>
          <a:prstGeom prst="rect">
            <a:avLst/>
          </a:prstGeom>
        </p:spPr>
      </p:pic>
      <p:pic>
        <p:nvPicPr>
          <p:cNvPr id="6" name="Graphic 5" descr="Drama with solid fill">
            <a:extLst>
              <a:ext uri="{FF2B5EF4-FFF2-40B4-BE49-F238E27FC236}">
                <a16:creationId xmlns:a16="http://schemas.microsoft.com/office/drawing/2014/main" id="{3357BF8A-6BB1-0A81-EB18-452DAEC3D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967" y="5213962"/>
            <a:ext cx="914400" cy="914400"/>
          </a:xfrm>
          <a:prstGeom prst="rect">
            <a:avLst/>
          </a:prstGeom>
        </p:spPr>
      </p:pic>
      <p:pic>
        <p:nvPicPr>
          <p:cNvPr id="7" name="Graphic 6" descr="Drama with solid fill">
            <a:extLst>
              <a:ext uri="{FF2B5EF4-FFF2-40B4-BE49-F238E27FC236}">
                <a16:creationId xmlns:a16="http://schemas.microsoft.com/office/drawing/2014/main" id="{71475375-CB05-5B1C-D4A9-E5F1B9BF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7750" y="52795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8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25514B-0851-3DE2-B1EA-BE24DD07F93F}"/>
              </a:ext>
            </a:extLst>
          </p:cNvPr>
          <p:cNvSpPr/>
          <p:nvPr/>
        </p:nvSpPr>
        <p:spPr>
          <a:xfrm>
            <a:off x="8343900" y="2082800"/>
            <a:ext cx="3848100" cy="3708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3D330-56DE-7084-360A-6E3D1F2EFF46}"/>
              </a:ext>
            </a:extLst>
          </p:cNvPr>
          <p:cNvSpPr txBox="1"/>
          <p:nvPr/>
        </p:nvSpPr>
        <p:spPr>
          <a:xfrm>
            <a:off x="8757820" y="2429589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Most movies are here in this zoomed in version.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In order to better visualize, I went ahead and did 4 separate visuals by category with the same dimensions below this..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55C7A-CB5D-13B4-A1E0-17E1051F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203"/>
            <a:ext cx="8183952" cy="599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1FC20C33-C31D-3A98-39FC-53AD8D7F1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7023" y="0"/>
            <a:ext cx="8277173" cy="67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9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533AD2-263F-B83F-BB32-B593C98FF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0849" b="10850"/>
          <a:stretch/>
        </p:blipFill>
        <p:spPr>
          <a:xfrm>
            <a:off x="643467" y="1390367"/>
            <a:ext cx="10905066" cy="40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4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775804-FAC1-AE9A-F9EE-08A439561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4931" y="643467"/>
            <a:ext cx="6942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2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7B8E4-9B68-DF40-FE03-7A27DBBE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1351092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1BA727A-7C91-7F0C-16EA-498C39968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02401"/>
            <a:ext cx="10905066" cy="36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C915C-2C76-6EBF-B538-65DB08FE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867" y="282486"/>
            <a:ext cx="8369300" cy="6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22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0F172D1-BEC3-7A0C-44CF-D4E8035B26E3}"/>
              </a:ext>
            </a:extLst>
          </p:cNvPr>
          <p:cNvSpPr/>
          <p:nvPr/>
        </p:nvSpPr>
        <p:spPr>
          <a:xfrm>
            <a:off x="36576" y="2280920"/>
            <a:ext cx="4762500" cy="3937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440B7-9A8F-066A-A3E2-AD7EDE20FEA9}"/>
              </a:ext>
            </a:extLst>
          </p:cNvPr>
          <p:cNvSpPr txBox="1"/>
          <p:nvPr/>
        </p:nvSpPr>
        <p:spPr>
          <a:xfrm>
            <a:off x="778934" y="2807208"/>
            <a:ext cx="3429592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ROI of 1.0 means a 100% return on investment. If you invested $100 million in a movie, you got back your $100 million plus another $100 million in profit (total revenue of $200 million).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ROI of 0.0 represents breaking even - you got back exactly what you invested with no profit or loss.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ROI of 2.0 means a 300% return (you tripled your money).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dirty="0">
                <a:effectLst/>
              </a:rPr>
              <a:t>Negative ROI values mean the movie lost money.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4" name="Content Placeholder 3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FA1CCD1D-E7E2-1A7B-A809-743329997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9076" y="1392403"/>
            <a:ext cx="6903720" cy="40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6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D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E2470B-ACC6-AB92-CC0C-320D9CBF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20" y="599191"/>
            <a:ext cx="7492215" cy="57787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50D4C2-E823-CA03-2A8D-A38755789D72}"/>
              </a:ext>
            </a:extLst>
          </p:cNvPr>
          <p:cNvSpPr txBox="1"/>
          <p:nvPr/>
        </p:nvSpPr>
        <p:spPr>
          <a:xfrm>
            <a:off x="9091499" y="1270406"/>
            <a:ext cx="2216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Australia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916A8-C456-133D-5F9D-931E1D26166B}"/>
              </a:ext>
            </a:extLst>
          </p:cNvPr>
          <p:cNvSpPr txBox="1"/>
          <p:nvPr/>
        </p:nvSpPr>
        <p:spPr>
          <a:xfrm>
            <a:off x="9105762" y="2279501"/>
            <a:ext cx="2216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Germany</a:t>
            </a:r>
          </a:p>
        </p:txBody>
      </p:sp>
    </p:spTree>
    <p:extLst>
      <p:ext uri="{BB962C8B-B14F-4D97-AF65-F5344CB8AC3E}">
        <p14:creationId xmlns:p14="http://schemas.microsoft.com/office/powerpoint/2010/main" val="3221789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4798-DC8F-E5E9-46C1-CAA50C03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410" y="126409"/>
            <a:ext cx="9905998" cy="1905000"/>
          </a:xfrm>
        </p:spPr>
        <p:txBody>
          <a:bodyPr/>
          <a:lstStyle/>
          <a:p>
            <a:r>
              <a:rPr lang="en-US" dirty="0"/>
              <a:t>Animation</a:t>
            </a:r>
          </a:p>
        </p:txBody>
      </p:sp>
      <p:pic>
        <p:nvPicPr>
          <p:cNvPr id="14" name="Screen Recording 2025-04-18 at 3.38.19 PM.mov">
            <a:hlinkClick r:id="" action="ppaction://media"/>
            <a:extLst>
              <a:ext uri="{FF2B5EF4-FFF2-40B4-BE49-F238E27FC236}">
                <a16:creationId xmlns:a16="http://schemas.microsoft.com/office/drawing/2014/main" id="{94FCF149-02AB-77D9-F432-D9598C231F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0280" y="1675451"/>
            <a:ext cx="8203310" cy="4636449"/>
          </a:xfrm>
        </p:spPr>
      </p:pic>
    </p:spTree>
    <p:extLst>
      <p:ext uri="{BB962C8B-B14F-4D97-AF65-F5344CB8AC3E}">
        <p14:creationId xmlns:p14="http://schemas.microsoft.com/office/powerpoint/2010/main" val="384738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7220-3E5F-351C-5776-550D1DED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-117424"/>
            <a:ext cx="9905998" cy="1905000"/>
          </a:xfrm>
        </p:spPr>
        <p:txBody>
          <a:bodyPr/>
          <a:lstStyle/>
          <a:p>
            <a:r>
              <a:rPr lang="en-US" dirty="0"/>
              <a:t>TMDB: The Movie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B629-3EE1-D43A-A22E-FD51474C8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1549604"/>
            <a:ext cx="9778205" cy="27051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TMDB WEBSITE SIZE:</a:t>
            </a:r>
          </a:p>
          <a:p>
            <a:pPr marL="0" indent="0">
              <a:buNone/>
            </a:pPr>
            <a:r>
              <a:rPr lang="en-US" dirty="0"/>
              <a:t>Difference Between IMDB and TMDB: </a:t>
            </a:r>
            <a:r>
              <a:rPr lang="en-US" b="0" dirty="0">
                <a:effectLst/>
                <a:latin typeface="Aptos" panose="020B0004020202020204" pitchFamily="34" charset="0"/>
              </a:rPr>
              <a:t>IMDB (Internet Movie Database) and TMDB (The Movie Database) are both online databases for movie and TV show information, but TMDB is a community-driven, non-profit project, while IMDB is owned by a for-profit corporation, Amazon.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CBF9E-5F61-06BD-5CA4-48E13058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38" y="3930548"/>
            <a:ext cx="6672024" cy="26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3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AEE1-68F5-EA92-92A3-D732D068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717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RUNTIME and GENRE</a:t>
            </a:r>
          </a:p>
        </p:txBody>
      </p:sp>
    </p:spTree>
    <p:extLst>
      <p:ext uri="{BB962C8B-B14F-4D97-AF65-F5344CB8AC3E}">
        <p14:creationId xmlns:p14="http://schemas.microsoft.com/office/powerpoint/2010/main" val="1670436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58FFD0-69E5-AF54-AC1A-2C10308F5A92}"/>
              </a:ext>
            </a:extLst>
          </p:cNvPr>
          <p:cNvSpPr/>
          <p:nvPr/>
        </p:nvSpPr>
        <p:spPr>
          <a:xfrm>
            <a:off x="9910916" y="1866900"/>
            <a:ext cx="2094817" cy="3924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44621-9980-D8C0-37C0-EC904157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22" y="521110"/>
            <a:ext cx="8721563" cy="5386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5399F-A60E-842F-01DF-C980A6E99A4E}"/>
              </a:ext>
            </a:extLst>
          </p:cNvPr>
          <p:cNvSpPr txBox="1"/>
          <p:nvPr/>
        </p:nvSpPr>
        <p:spPr>
          <a:xfrm>
            <a:off x="9910916" y="2156268"/>
            <a:ext cx="2025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Movie Runtime Statistics</a:t>
            </a:r>
          </a:p>
          <a:p>
            <a:r>
              <a:rPr lang="en-US" dirty="0"/>
              <a:t>Analysis of 677,517 movies from 1900 to 2024 </a:t>
            </a:r>
          </a:p>
          <a:p>
            <a:endParaRPr lang="en-US" dirty="0"/>
          </a:p>
          <a:p>
            <a:r>
              <a:rPr lang="en-US" dirty="0"/>
              <a:t>This data seems misleading, so I isolated theatrical from non-theatrical in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3763191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E25527A-D5BC-2920-D352-C76730A19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930" r="4651" b="-1"/>
          <a:stretch/>
        </p:blipFill>
        <p:spPr>
          <a:xfrm>
            <a:off x="269072" y="869091"/>
            <a:ext cx="7400808" cy="5248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F082B-68B9-63C8-3B63-1D6A3A1D8A3C}"/>
              </a:ext>
            </a:extLst>
          </p:cNvPr>
          <p:cNvSpPr txBox="1"/>
          <p:nvPr/>
        </p:nvSpPr>
        <p:spPr>
          <a:xfrm>
            <a:off x="8110930" y="1069128"/>
            <a:ext cx="3105821" cy="48488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dirty="0"/>
              <a:t>F</a:t>
            </a:r>
            <a:r>
              <a:rPr lang="en-US" sz="1200" b="1" dirty="0">
                <a:effectLst/>
              </a:rPr>
              <a:t>ilters: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zero or negative runtime values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Have unreasonably long runtimes (over 300 minutes)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Have missing release year values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It filters out years with fewer than 10 movies to ensure statistical significance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b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effectLst/>
              </a:rPr>
              <a:t>Theatrical Filter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Popularity threshold: Movies with a </a:t>
            </a:r>
            <a:r>
              <a:rPr lang="en-US" sz="1200" b="0" dirty="0" err="1">
                <a:effectLst/>
              </a:rPr>
              <a:t>vote_count</a:t>
            </a:r>
            <a:r>
              <a:rPr lang="en-US" sz="1200" b="0" dirty="0">
                <a:effectLst/>
              </a:rPr>
              <a:t> greater than 100 are considered theatrical. This suggests movies that received significant audience attention.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Revenue threshold: Movies with a revenue greater than $100,000 are included as theatrical releases.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</a:rPr>
              <a:t>Budget threshold: Movies with a budget greater than $100,000 are considered theatrical.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8050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showing different colored layers&#10;&#10;AI-generated content may be incorrect.">
            <a:extLst>
              <a:ext uri="{FF2B5EF4-FFF2-40B4-BE49-F238E27FC236}">
                <a16:creationId xmlns:a16="http://schemas.microsoft.com/office/drawing/2014/main" id="{1730CACA-5282-131B-DF7E-53202AE8E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0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EF23-4EB3-023F-E247-CC54A5D7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FE85-F6E9-773C-7959-106D9A0F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83366"/>
            <a:ext cx="9905998" cy="312420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Rating is a bigger indicator of ROI than budget.</a:t>
            </a:r>
          </a:p>
          <a:p>
            <a:r>
              <a:rPr lang="en-US" sz="2400" dirty="0"/>
              <a:t>Countries with less film production can have higher ratings and </a:t>
            </a:r>
            <a:r>
              <a:rPr lang="en-US" sz="2400" dirty="0" err="1"/>
              <a:t>roi</a:t>
            </a:r>
            <a:r>
              <a:rPr lang="en-US" sz="2400" dirty="0"/>
              <a:t> on average, like Japan and India.</a:t>
            </a:r>
          </a:p>
          <a:p>
            <a:r>
              <a:rPr lang="en-US" sz="2400" dirty="0"/>
              <a:t>Theatrical Film runtime has plateaued over the last 4 decades, while non-theatrical film runtime has decreased in the last 2 decades. </a:t>
            </a:r>
          </a:p>
          <a:p>
            <a:r>
              <a:rPr lang="en-US" sz="2400" dirty="0"/>
              <a:t>Genres like Horror, Thriller, and Documentary have increased overall, while more classic genres like comedy, drama, and romance have decreased overall.</a:t>
            </a:r>
          </a:p>
        </p:txBody>
      </p:sp>
    </p:spTree>
    <p:extLst>
      <p:ext uri="{BB962C8B-B14F-4D97-AF65-F5344CB8AC3E}">
        <p14:creationId xmlns:p14="http://schemas.microsoft.com/office/powerpoint/2010/main" val="158460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6E6A-60EF-B385-9471-68DD01F3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C1D87-E591-A8D6-EEDE-B5F65B870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Develop a robust missing value strategy across multiple sources. Ingesting data from IMDB, for example.</a:t>
            </a:r>
          </a:p>
          <a:p>
            <a:r>
              <a:rPr lang="en-US" sz="2600" dirty="0"/>
              <a:t>If we can identify what information we have before the Movie’s release, we can create a predictive model using pre-release features that can inform potential ROI.</a:t>
            </a:r>
          </a:p>
          <a:p>
            <a:r>
              <a:rPr lang="en-US" sz="2600" dirty="0"/>
              <a:t>Create a dashboard for country view, so that you can see film production, Ratings, and ROI compared with peer countries interactively.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47801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6EA5-DAB0-3765-5F3F-E055DBC2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679" y="2294466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534336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E6D9-6BDE-2223-A0C1-D1CEF6BD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29" y="24906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Fin!</a:t>
            </a:r>
          </a:p>
        </p:txBody>
      </p:sp>
    </p:spTree>
    <p:extLst>
      <p:ext uri="{BB962C8B-B14F-4D97-AF65-F5344CB8AC3E}">
        <p14:creationId xmlns:p14="http://schemas.microsoft.com/office/powerpoint/2010/main" val="375778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4689-EFA4-564A-9A44-B3064EE8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TMDB 2024 Kaggle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C33E-F6A5-E28D-4560-97A06D856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18" y="1244601"/>
            <a:ext cx="10415587" cy="37719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Kaggle dataset </a:t>
            </a:r>
            <a:r>
              <a:rPr lang="en-US" dirty="0"/>
              <a:t>pulled from TMDB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 is updated daily (according to Kaggle)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 Dimensions: 1,200,365 rows x 24 columns</a:t>
            </a:r>
          </a:p>
          <a:p>
            <a:r>
              <a:rPr lang="en-US" b="0" dirty="0">
                <a:effectLst/>
                <a:latin typeface="Aptos" panose="020B0004020202020204" pitchFamily="34" charset="0"/>
              </a:rPr>
              <a:t>Since so many presentations focus on IMDB, here I am focusing on TMDB.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7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C1BD-A3DC-5DB6-4FF7-C910A672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213" y="524933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FB6265-7916-B425-B2F2-5C03D6604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695290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399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5456-B035-8433-F50A-A251F650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69" y="-81659"/>
            <a:ext cx="9905998" cy="1905000"/>
          </a:xfrm>
        </p:spPr>
        <p:txBody>
          <a:bodyPr/>
          <a:lstStyle/>
          <a:p>
            <a:r>
              <a:rPr lang="en-US" dirty="0"/>
              <a:t>Missing Data Matrix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A8528-D2AF-D5D5-A912-AF463C1D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69" y="1605230"/>
            <a:ext cx="10515599" cy="51211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AC2486-8B09-0440-AA73-04CE15ED2BBF}"/>
              </a:ext>
            </a:extLst>
          </p:cNvPr>
          <p:cNvCxnSpPr/>
          <p:nvPr/>
        </p:nvCxnSpPr>
        <p:spPr>
          <a:xfrm flipH="1">
            <a:off x="5932967" y="1920949"/>
            <a:ext cx="531628" cy="49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D46F0B-A041-0876-CFBC-1E1434F4A022}"/>
              </a:ext>
            </a:extLst>
          </p:cNvPr>
          <p:cNvCxnSpPr/>
          <p:nvPr/>
        </p:nvCxnSpPr>
        <p:spPr>
          <a:xfrm flipH="1">
            <a:off x="4423144" y="1800447"/>
            <a:ext cx="673396" cy="559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15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0BFD-BA8E-337D-005B-92D59694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689C4-7D84-51A1-9DF3-68D4E8C65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6EF6-A807-E58F-C9FC-F2C7B96F5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8" y="609600"/>
            <a:ext cx="11980123" cy="58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0C0E1-9F7E-C829-FC54-2580E03E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156920"/>
            <a:ext cx="7476068" cy="1719072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What is vote count?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4891-94E6-FDAE-CD44-D7F011F7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96" y="2143988"/>
            <a:ext cx="8210804" cy="40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6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52D1-3216-7844-1C8E-700FFAE7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26734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Finances</a:t>
            </a:r>
          </a:p>
        </p:txBody>
      </p:sp>
    </p:spTree>
    <p:extLst>
      <p:ext uri="{BB962C8B-B14F-4D97-AF65-F5344CB8AC3E}">
        <p14:creationId xmlns:p14="http://schemas.microsoft.com/office/powerpoint/2010/main" val="132234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EFA363-6D12-48C1-E08A-7FF5ACF9556D}"/>
              </a:ext>
            </a:extLst>
          </p:cNvPr>
          <p:cNvSpPr/>
          <p:nvPr/>
        </p:nvSpPr>
        <p:spPr>
          <a:xfrm>
            <a:off x="8652013" y="1250572"/>
            <a:ext cx="3539987" cy="354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graph&#10;&#10;AI-generated content may be incorrect.">
            <a:extLst>
              <a:ext uri="{FF2B5EF4-FFF2-40B4-BE49-F238E27FC236}">
                <a16:creationId xmlns:a16="http://schemas.microsoft.com/office/drawing/2014/main" id="{7A6440AF-2A16-5ED6-F146-F8E7149BD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57" y="433119"/>
            <a:ext cx="8293100" cy="599176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69C683-4FB1-2461-FB48-50E67803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925" y="1474500"/>
            <a:ext cx="2824070" cy="3095445"/>
          </a:xfrm>
        </p:spPr>
        <p:txBody>
          <a:bodyPr anchor="t">
            <a:noAutofit/>
          </a:bodyPr>
          <a:lstStyle/>
          <a:p>
            <a:pPr>
              <a:lnSpc>
                <a:spcPts val="2700"/>
              </a:lnSpc>
              <a:buNone/>
            </a:pPr>
            <a:r>
              <a:rPr lang="en-US" sz="1600" b="0" dirty="0">
                <a:effectLst/>
                <a:latin typeface="Century Gothic" panose="020B0502020202020204" pitchFamily="34" charset="0"/>
              </a:rPr>
              <a:t>This is a subset of the dataset (1%) that is filtered so that each title has both positive revenue and budget and makes sure that movies with missing rating category values are removed.</a:t>
            </a:r>
          </a:p>
          <a:p>
            <a:pPr marL="0" indent="0">
              <a:buNone/>
            </a:pPr>
            <a:endParaRPr lang="en-US" sz="300" dirty="0"/>
          </a:p>
        </p:txBody>
      </p:sp>
    </p:spTree>
    <p:extLst>
      <p:ext uri="{BB962C8B-B14F-4D97-AF65-F5344CB8AC3E}">
        <p14:creationId xmlns:p14="http://schemas.microsoft.com/office/powerpoint/2010/main" val="2105931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16525</TotalTime>
  <Words>1061</Words>
  <Application>Microsoft Macintosh PowerPoint</Application>
  <PresentationFormat>Widescreen</PresentationFormat>
  <Paragraphs>106</Paragraphs>
  <Slides>27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Arial</vt:lpstr>
      <vt:lpstr>Century Gothic</vt:lpstr>
      <vt:lpstr>Menlo</vt:lpstr>
      <vt:lpstr>Mesh</vt:lpstr>
      <vt:lpstr>Python Project: TMDB Analysis</vt:lpstr>
      <vt:lpstr>TMDB: The Movie Database</vt:lpstr>
      <vt:lpstr>TMDB 2024 Kaggle Dataset</vt:lpstr>
      <vt:lpstr>Research Questions</vt:lpstr>
      <vt:lpstr>Missing Data Matrix Visualization</vt:lpstr>
      <vt:lpstr>PowerPoint Presentation</vt:lpstr>
      <vt:lpstr>What is vote count?</vt:lpstr>
      <vt:lpstr>Finances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Geography</vt:lpstr>
      <vt:lpstr>PowerPoint Presentation</vt:lpstr>
      <vt:lpstr>PowerPoint Presentation</vt:lpstr>
      <vt:lpstr>PowerPoint Presentation</vt:lpstr>
      <vt:lpstr>PowerPoint Presentation</vt:lpstr>
      <vt:lpstr>Animation</vt:lpstr>
      <vt:lpstr>RUNTIME and GENRE</vt:lpstr>
      <vt:lpstr>PowerPoint Presentation</vt:lpstr>
      <vt:lpstr>PowerPoint Presentation</vt:lpstr>
      <vt:lpstr>PowerPoint Presentation</vt:lpstr>
      <vt:lpstr>Conclusion</vt:lpstr>
      <vt:lpstr>Future work</vt:lpstr>
      <vt:lpstr>Q &amp; A</vt:lpstr>
      <vt:lpstr>Fin!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Jorge Martinez</dc:creator>
  <cp:lastModifiedBy>Jorge Martinez</cp:lastModifiedBy>
  <cp:revision>11</cp:revision>
  <dcterms:created xsi:type="dcterms:W3CDTF">2025-04-09T13:25:34Z</dcterms:created>
  <dcterms:modified xsi:type="dcterms:W3CDTF">2025-04-21T00:51:28Z</dcterms:modified>
</cp:coreProperties>
</file>